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4"/>
  </p:notesMasterIdLst>
  <p:handoutMasterIdLst>
    <p:handoutMasterId r:id="rId15"/>
  </p:handoutMasterIdLst>
  <p:sldIdLst>
    <p:sldId id="478" r:id="rId2"/>
    <p:sldId id="420" r:id="rId3"/>
    <p:sldId id="421" r:id="rId4"/>
    <p:sldId id="344" r:id="rId5"/>
    <p:sldId id="479" r:id="rId6"/>
    <p:sldId id="480" r:id="rId7"/>
    <p:sldId id="481" r:id="rId8"/>
    <p:sldId id="487" r:id="rId9"/>
    <p:sldId id="484" r:id="rId10"/>
    <p:sldId id="486" r:id="rId11"/>
    <p:sldId id="474" r:id="rId12"/>
    <p:sldId id="476" r:id="rId1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9FA2699-8799-47EC-B0A3-D0790960DC8A}">
          <p14:sldIdLst>
            <p14:sldId id="478"/>
            <p14:sldId id="420"/>
            <p14:sldId id="421"/>
            <p14:sldId id="344"/>
            <p14:sldId id="479"/>
            <p14:sldId id="480"/>
            <p14:sldId id="481"/>
            <p14:sldId id="487"/>
          </p14:sldIdLst>
        </p14:section>
        <p14:section name="Untitled Section" id="{D056FDD1-2C38-4D54-8D6F-D59DB0FC54F0}">
          <p14:sldIdLst>
            <p14:sldId id="484"/>
            <p14:sldId id="486"/>
            <p14:sldId id="474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C17"/>
    <a:srgbClr val="FF6600"/>
    <a:srgbClr val="00823B"/>
    <a:srgbClr val="1B0AFC"/>
    <a:srgbClr val="0000FF"/>
    <a:srgbClr val="FF9933"/>
    <a:srgbClr val="74A8FC"/>
    <a:srgbClr val="00FF00"/>
    <a:srgbClr val="CC9900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0" autoAdjust="0"/>
    <p:restoredTop sz="94660"/>
  </p:normalViewPr>
  <p:slideViewPr>
    <p:cSldViewPr>
      <p:cViewPr varScale="1">
        <p:scale>
          <a:sx n="65" d="100"/>
          <a:sy n="65" d="100"/>
        </p:scale>
        <p:origin x="124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Gill\AppData\Local\Microsoft\Windows\Temporary%20Internet%20Files\Content.Outlook\4GO449NU\SVG%20-%20Regional%20Comparison%20(2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Gill\AppData\Local\Microsoft\Windows\Temporary%20Internet%20Files\Content.Outlook\4GO449NU\SVG%20-%20Regional%20Comparison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Sheet2!$J$5</c:f>
              <c:strCache>
                <c:ptCount val="1"/>
                <c:pt idx="0">
                  <c:v>Candidate Entry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4743060951993138E-2"/>
                  <c:y val="-6.66640498861051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69167314239176E-2"/>
                  <c:y val="7.64450497679726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794448761594488E-2"/>
                  <c:y val="-1.8961016668079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743060951993112E-2"/>
                  <c:y val="-1.89610166680783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7691673142391732E-2"/>
                  <c:y val="7.64450497679735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Sheet2!$K$4:$O$4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Sheet2!$K$5:$O$5</c:f>
              <c:numCache>
                <c:formatCode>_-* #,##0_-;\-* #,##0_-;_-* "-"??_-;_-@_-</c:formatCode>
                <c:ptCount val="5"/>
                <c:pt idx="0">
                  <c:v>25058</c:v>
                </c:pt>
                <c:pt idx="1">
                  <c:v>26690</c:v>
                </c:pt>
                <c:pt idx="2">
                  <c:v>27188</c:v>
                </c:pt>
                <c:pt idx="3">
                  <c:v>27537</c:v>
                </c:pt>
                <c:pt idx="4">
                  <c:v>28847</c:v>
                </c:pt>
              </c:numCache>
            </c:numRef>
          </c:val>
        </c:ser>
        <c:ser>
          <c:idx val="1"/>
          <c:order val="1"/>
          <c:tx>
            <c:strRef>
              <c:f>Sheet2!$J$6</c:f>
              <c:strCache>
                <c:ptCount val="1"/>
                <c:pt idx="0">
                  <c:v>Subject/Unit Entry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7.64450497679733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74306095199257E-3"/>
                  <c:y val="1.24148082985999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811453136632403E-16"/>
                  <c:y val="1.00296566376986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1.89610166680783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1.00296566376986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Sheet2!$K$4:$O$4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Sheet2!$K$6:$O$6</c:f>
              <c:numCache>
                <c:formatCode>_-* #,##0_-;\-* #,##0_-;_-* "-"??_-;_-@_-</c:formatCode>
                <c:ptCount val="5"/>
                <c:pt idx="0">
                  <c:v>99912</c:v>
                </c:pt>
                <c:pt idx="1">
                  <c:v>106120</c:v>
                </c:pt>
                <c:pt idx="2">
                  <c:v>107729</c:v>
                </c:pt>
                <c:pt idx="3">
                  <c:v>108127</c:v>
                </c:pt>
                <c:pt idx="4">
                  <c:v>113301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5198480"/>
        <c:axId val="375202960"/>
      </c:barChart>
      <c:catAx>
        <c:axId val="37519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75202960"/>
        <c:crosses val="autoZero"/>
        <c:auto val="1"/>
        <c:lblAlgn val="ctr"/>
        <c:lblOffset val="100"/>
        <c:noMultiLvlLbl val="0"/>
      </c:catAx>
      <c:valAx>
        <c:axId val="375202960"/>
        <c:scaling>
          <c:orientation val="minMax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75198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49171474800632"/>
          <c:y val="5.8549087829735447E-2"/>
          <c:w val="0.15476522430000061"/>
          <c:h val="0.11249765006219237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41516915784452E-2"/>
          <c:y val="2.3038347386945122E-2"/>
          <c:w val="0.9432928970992438"/>
          <c:h val="0.88046577370669854"/>
        </c:manualLayout>
      </c:layout>
      <c:lineChart>
        <c:grouping val="standard"/>
        <c:varyColors val="0"/>
        <c:ser>
          <c:idx val="0"/>
          <c:order val="0"/>
          <c:tx>
            <c:strRef>
              <c:f>Sheet2!$A$39</c:f>
              <c:strCache>
                <c:ptCount val="1"/>
                <c:pt idx="0">
                  <c:v>Females - Region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32813752151602E-2"/>
                  <c:y val="1.2566371301970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0924017574432029E-2"/>
                  <c:y val="1.2566371301970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663215026245021E-2"/>
                  <c:y val="1.4660766518965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402412478058111E-2"/>
                  <c:y val="2.0943952169950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293616300338551E-2"/>
                  <c:y val="1.0471976084975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5032813752151592E-2"/>
                  <c:y val="1.0471976084975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818482012261919E-2"/>
                  <c:y val="1.04719760849750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Sheet2!$B$38:$H$38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Sheet2!$B$39:$H$39</c:f>
              <c:numCache>
                <c:formatCode>0%</c:formatCode>
                <c:ptCount val="7"/>
                <c:pt idx="0">
                  <c:v>0.65033933313661851</c:v>
                </c:pt>
                <c:pt idx="1">
                  <c:v>0.6591433700948961</c:v>
                </c:pt>
                <c:pt idx="2">
                  <c:v>0.64297560778285667</c:v>
                </c:pt>
                <c:pt idx="3">
                  <c:v>0.60847234216626522</c:v>
                </c:pt>
                <c:pt idx="4">
                  <c:v>0.56863881323520893</c:v>
                </c:pt>
                <c:pt idx="5">
                  <c:v>0.5663759111004899</c:v>
                </c:pt>
                <c:pt idx="6">
                  <c:v>0.52989502510269282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Sheet2!$A$40</c:f>
              <c:strCache>
                <c:ptCount val="1"/>
                <c:pt idx="0">
                  <c:v>Females - SVG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170931205271684E-2"/>
                  <c:y val="-1.2566371301970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293616300338551E-2"/>
                  <c:y val="-1.0471976084975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663215026245021E-2"/>
                  <c:y val="-8.377580867980044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293616300338551E-2"/>
                  <c:y val="-1.2566371301970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36925363016458E-2"/>
                  <c:y val="-1.047197608497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Sheet2!$B$38:$H$38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Sheet2!$B$40:$H$40</c:f>
              <c:numCache>
                <c:formatCode>0%</c:formatCode>
                <c:ptCount val="7"/>
                <c:pt idx="0">
                  <c:v>6.79886685552408E-2</c:v>
                </c:pt>
                <c:pt idx="1">
                  <c:v>0.15769593956562794</c:v>
                </c:pt>
                <c:pt idx="2">
                  <c:v>0.21813031161473087</c:v>
                </c:pt>
                <c:pt idx="3">
                  <c:v>0.21435316336166194</c:v>
                </c:pt>
                <c:pt idx="4">
                  <c:v>0.17563739376770537</c:v>
                </c:pt>
                <c:pt idx="5">
                  <c:v>8.7818696883852687E-2</c:v>
                </c:pt>
                <c:pt idx="6">
                  <c:v>2.9272898961284231E-2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Sheet2!$A$41</c:f>
              <c:strCache>
                <c:ptCount val="1"/>
                <c:pt idx="0">
                  <c:v>Males - Region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66321502624507E-2"/>
                  <c:y val="1.67551617359600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366321502624507E-2"/>
                  <c:y val="1.256637130196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924017574432029E-2"/>
                  <c:y val="1.0471976084975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293616300338649E-2"/>
                  <c:y val="1.0471976084975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92401757443213E-2"/>
                  <c:y val="1.6755161735960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2293616300338551E-2"/>
                  <c:y val="1.2566371301970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9554418848525507E-2"/>
                  <c:y val="1.466076651896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Sheet2!$B$38:$H$38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Sheet2!$B$41:$H$41</c:f>
              <c:numCache>
                <c:formatCode>0%</c:formatCode>
                <c:ptCount val="7"/>
                <c:pt idx="0">
                  <c:v>0.34966066686338154</c:v>
                </c:pt>
                <c:pt idx="1">
                  <c:v>0.34085662990510385</c:v>
                </c:pt>
                <c:pt idx="2">
                  <c:v>0.35702439221714333</c:v>
                </c:pt>
                <c:pt idx="3">
                  <c:v>0.39152765783373483</c:v>
                </c:pt>
                <c:pt idx="4">
                  <c:v>0.43136118676479113</c:v>
                </c:pt>
                <c:pt idx="5">
                  <c:v>0.4336240888995101</c:v>
                </c:pt>
                <c:pt idx="6">
                  <c:v>0.47010497489730718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Sheet2!$A$42</c:f>
              <c:strCache>
                <c:ptCount val="1"/>
                <c:pt idx="0">
                  <c:v>Males - SVG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0924017574432029E-2"/>
                  <c:y val="1.2566371301970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924017574432029E-2"/>
                  <c:y val="1.4660766518965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5032813752151592E-2"/>
                  <c:y val="1.6755161735960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Sheet2!$B$38:$H$38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Sheet2!$B$42:$H$42</c:f>
              <c:numCache>
                <c:formatCode>0%</c:formatCode>
                <c:ptCount val="7"/>
                <c:pt idx="0">
                  <c:v>5.8992805755395686E-2</c:v>
                </c:pt>
                <c:pt idx="1">
                  <c:v>0.12086330935251799</c:v>
                </c:pt>
                <c:pt idx="2">
                  <c:v>0.21151079136690648</c:v>
                </c:pt>
                <c:pt idx="3">
                  <c:v>0.2143884892086331</c:v>
                </c:pt>
                <c:pt idx="4">
                  <c:v>0.17122302158273381</c:v>
                </c:pt>
                <c:pt idx="5">
                  <c:v>8.7769784172661874E-2</c:v>
                </c:pt>
                <c:pt idx="6">
                  <c:v>3.1654676258992806E-2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75264168"/>
        <c:axId val="375293024"/>
      </c:lineChart>
      <c:catAx>
        <c:axId val="375264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293024"/>
        <c:crosses val="autoZero"/>
        <c:auto val="1"/>
        <c:lblAlgn val="ctr"/>
        <c:lblOffset val="100"/>
        <c:noMultiLvlLbl val="0"/>
      </c:catAx>
      <c:valAx>
        <c:axId val="37529302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264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81177352830896E-2"/>
          <c:w val="0.93888888888888888"/>
          <c:h val="0.80817176262058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Sheet2!$A$4</c:f>
              <c:strCache>
                <c:ptCount val="1"/>
                <c:pt idx="0">
                  <c:v>Candidate Entry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4.2735042735042739E-3"/>
                  <c:y val="8.60398132051667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8490028490029012E-3"/>
                  <c:y val="-2.21852950199414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245014245014246E-3"/>
                  <c:y val="6.439479156014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Sheet2!$B$3:$D$3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Sheet2!$B$4:$D$4</c:f>
              <c:numCache>
                <c:formatCode>_-* #,##0_-;\-* #,##0_-;_-* "-"??_-;_-@_-</c:formatCode>
                <c:ptCount val="3"/>
                <c:pt idx="0">
                  <c:v>28043</c:v>
                </c:pt>
                <c:pt idx="1">
                  <c:v>28229</c:v>
                </c:pt>
                <c:pt idx="2">
                  <c:v>29378</c:v>
                </c:pt>
              </c:numCache>
            </c:numRef>
          </c:val>
        </c:ser>
        <c:ser>
          <c:idx val="1"/>
          <c:order val="1"/>
          <c:tx>
            <c:strRef>
              <c:f>Sheet2!$A$5</c:f>
              <c:strCache>
                <c:ptCount val="1"/>
                <c:pt idx="0">
                  <c:v>Subject Entry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8490028490028491E-3"/>
                  <c:y val="2.1104748270102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8490028490028491E-3"/>
                  <c:y val="6.4394791560145942E-3"/>
                </c:manualLayout>
              </c:layout>
              <c:tx>
                <c:rich>
                  <a:bodyPr/>
                  <a:lstStyle/>
                  <a:p>
                    <a:fld id="{CAFC06A1-B449-4776-B7FF-9091F6A4F135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"/>
                  <c:y val="1.6405903807478574E-3"/>
                </c:manualLayout>
              </c:layout>
              <c:tx>
                <c:rich>
                  <a:bodyPr/>
                  <a:lstStyle/>
                  <a:p>
                    <a:fld id="{F1B503DB-665C-4A08-808E-4148314F8D3C}" type="VALUE">
                      <a:rPr lang="en-US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Sheet2!$B$3:$D$3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Sheet2!$B$5:$D$5</c:f>
              <c:numCache>
                <c:formatCode>_-* #,##0_-;\-* #,##0_-;_-* "-"??_-;_-@_-</c:formatCode>
                <c:ptCount val="3"/>
                <c:pt idx="0">
                  <c:v>107729</c:v>
                </c:pt>
                <c:pt idx="1">
                  <c:v>108127</c:v>
                </c:pt>
                <c:pt idx="2">
                  <c:v>113301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843912"/>
        <c:axId val="2842736"/>
      </c:barChart>
      <c:catAx>
        <c:axId val="284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2736"/>
        <c:crosses val="autoZero"/>
        <c:auto val="1"/>
        <c:lblAlgn val="ctr"/>
        <c:lblOffset val="100"/>
        <c:noMultiLvlLbl val="0"/>
      </c:catAx>
      <c:valAx>
        <c:axId val="284273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43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SVT Grade 1-V (%)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Sheet1!$A$2:$A$17</c:f>
              <c:strCache>
                <c:ptCount val="16"/>
                <c:pt idx="0">
                  <c:v>French Unit 2</c:v>
                </c:pt>
                <c:pt idx="1">
                  <c:v>French Unit 1</c:v>
                </c:pt>
                <c:pt idx="2">
                  <c:v>Environ. Science Unit 1</c:v>
                </c:pt>
                <c:pt idx="3">
                  <c:v>Environ. Science Unit 2</c:v>
                </c:pt>
                <c:pt idx="4">
                  <c:v>Geography Unit 2</c:v>
                </c:pt>
                <c:pt idx="5">
                  <c:v>Accounting Unit 1</c:v>
                </c:pt>
                <c:pt idx="6">
                  <c:v>Communication Studies </c:v>
                </c:pt>
                <c:pt idx="7">
                  <c:v>Computer Science Unit 1</c:v>
                </c:pt>
                <c:pt idx="8">
                  <c:v>Lit. in English Unit 1</c:v>
                </c:pt>
                <c:pt idx="9">
                  <c:v>Biology Unit 1</c:v>
                </c:pt>
                <c:pt idx="10">
                  <c:v>Computer Science Unit 2</c:v>
                </c:pt>
                <c:pt idx="11">
                  <c:v>Biology Unit 2</c:v>
                </c:pt>
                <c:pt idx="12">
                  <c:v>Man. of Business Unit 1</c:v>
                </c:pt>
                <c:pt idx="13">
                  <c:v>Chemistry Unit 1</c:v>
                </c:pt>
                <c:pt idx="14">
                  <c:v>Law Unit 1</c:v>
                </c:pt>
                <c:pt idx="15">
                  <c:v>Sociology Unit 1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100</c:v>
                </c:pt>
                <c:pt idx="1">
                  <c:v>100</c:v>
                </c:pt>
                <c:pt idx="2">
                  <c:v>98.19</c:v>
                </c:pt>
                <c:pt idx="3">
                  <c:v>97.91</c:v>
                </c:pt>
                <c:pt idx="4">
                  <c:v>97.62</c:v>
                </c:pt>
                <c:pt idx="5">
                  <c:v>97.5</c:v>
                </c:pt>
                <c:pt idx="6">
                  <c:v>96.91</c:v>
                </c:pt>
                <c:pt idx="7">
                  <c:v>96.860000000000014</c:v>
                </c:pt>
                <c:pt idx="8">
                  <c:v>96.78</c:v>
                </c:pt>
                <c:pt idx="9">
                  <c:v>96.499999999999986</c:v>
                </c:pt>
                <c:pt idx="10">
                  <c:v>96.15</c:v>
                </c:pt>
                <c:pt idx="11">
                  <c:v>95.34</c:v>
                </c:pt>
                <c:pt idx="12">
                  <c:v>93.48</c:v>
                </c:pt>
                <c:pt idx="13">
                  <c:v>91.450000000000017</c:v>
                </c:pt>
                <c:pt idx="14">
                  <c:v>88.649999999999991</c:v>
                </c:pt>
                <c:pt idx="15">
                  <c:v>87.06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Regional Grade 1-V (%)</c:v>
                </c:pt>
              </c:strCache>
            </c:strRef>
          </c:tx>
          <c:spPr>
            <a:solidFill>
              <a:srgbClr val="3507A9"/>
            </a:solidFill>
          </c:spPr>
          <c:invertIfNegative val="0"/>
          <c:cat>
            <c:strRef>
              <c:f>Sheet1!$A$2:$A$17</c:f>
              <c:strCache>
                <c:ptCount val="16"/>
                <c:pt idx="0">
                  <c:v>French Unit 2</c:v>
                </c:pt>
                <c:pt idx="1">
                  <c:v>French Unit 1</c:v>
                </c:pt>
                <c:pt idx="2">
                  <c:v>Environ. Science Unit 1</c:v>
                </c:pt>
                <c:pt idx="3">
                  <c:v>Environ. Science Unit 2</c:v>
                </c:pt>
                <c:pt idx="4">
                  <c:v>Geography Unit 2</c:v>
                </c:pt>
                <c:pt idx="5">
                  <c:v>Accounting Unit 1</c:v>
                </c:pt>
                <c:pt idx="6">
                  <c:v>Communication Studies </c:v>
                </c:pt>
                <c:pt idx="7">
                  <c:v>Computer Science Unit 1</c:v>
                </c:pt>
                <c:pt idx="8">
                  <c:v>Lit. in English Unit 1</c:v>
                </c:pt>
                <c:pt idx="9">
                  <c:v>Biology Unit 1</c:v>
                </c:pt>
                <c:pt idx="10">
                  <c:v>Computer Science Unit 2</c:v>
                </c:pt>
                <c:pt idx="11">
                  <c:v>Biology Unit 2</c:v>
                </c:pt>
                <c:pt idx="12">
                  <c:v>Man. of Business Unit 1</c:v>
                </c:pt>
                <c:pt idx="13">
                  <c:v>Chemistry Unit 1</c:v>
                </c:pt>
                <c:pt idx="14">
                  <c:v>Law Unit 1</c:v>
                </c:pt>
                <c:pt idx="15">
                  <c:v>Sociology Unit 1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96.59</c:v>
                </c:pt>
                <c:pt idx="1">
                  <c:v>97.72</c:v>
                </c:pt>
                <c:pt idx="2">
                  <c:v>95.509999999999991</c:v>
                </c:pt>
                <c:pt idx="3">
                  <c:v>96.839999999999989</c:v>
                </c:pt>
                <c:pt idx="4">
                  <c:v>97.109999999999985</c:v>
                </c:pt>
                <c:pt idx="5">
                  <c:v>95.960000000000008</c:v>
                </c:pt>
                <c:pt idx="6">
                  <c:v>96.61</c:v>
                </c:pt>
                <c:pt idx="7">
                  <c:v>93.75</c:v>
                </c:pt>
                <c:pt idx="8">
                  <c:v>94.47</c:v>
                </c:pt>
                <c:pt idx="9">
                  <c:v>86.06</c:v>
                </c:pt>
                <c:pt idx="10">
                  <c:v>92.429999999999993</c:v>
                </c:pt>
                <c:pt idx="11">
                  <c:v>91.58</c:v>
                </c:pt>
                <c:pt idx="12">
                  <c:v>86.83</c:v>
                </c:pt>
                <c:pt idx="13">
                  <c:v>85.14</c:v>
                </c:pt>
                <c:pt idx="14">
                  <c:v>84.809999999999988</c:v>
                </c:pt>
                <c:pt idx="15">
                  <c:v>85.15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39130256"/>
        <c:axId val="439130648"/>
      </c:barChart>
      <c:catAx>
        <c:axId val="439130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439130648"/>
        <c:crosses val="autoZero"/>
        <c:auto val="1"/>
        <c:lblAlgn val="ctr"/>
        <c:lblOffset val="100"/>
        <c:noMultiLvlLbl val="0"/>
      </c:catAx>
      <c:valAx>
        <c:axId val="439130648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39130256"/>
        <c:crosses val="autoZero"/>
        <c:crossBetween val="between"/>
        <c:majorUnit val="10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65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65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404C9-AC1B-4971-8973-43150B7FCCA3}" type="datetimeFigureOut">
              <a:rPr lang="en-US" smtClean="0"/>
              <a:pPr/>
              <a:t>13-Oct-14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723"/>
            <a:ext cx="2972547" cy="4651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2" y="8829723"/>
            <a:ext cx="2972547" cy="4651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CD4F4-0C06-4944-A38D-5AD4D67FAB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24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016842-2AF3-4B0B-9094-B1754B5826DD}" type="datetimeFigureOut">
              <a:rPr lang="en-029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029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029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698FE6F-320C-43E6-ACED-A95096F3C670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4180974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98FE6F-320C-43E6-ACED-A95096F3C670}" type="slidenum">
              <a:rPr lang="en-029" smtClean="0"/>
              <a:pPr>
                <a:defRPr/>
              </a:pPr>
              <a:t>4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3729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6C3C36-8853-4599-8EA5-BEA36E383E0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13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6C3C36-8853-4599-8EA5-BEA36E383E0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3041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54D43C-FB2A-4216-87A8-518CFF053F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2538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1E8D20-5D71-471E-B4C3-30EEFDC7C7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511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9499" y="2972803"/>
            <a:ext cx="5874327" cy="6323599"/>
          </a:xfrm>
        </p:spPr>
        <p:txBody>
          <a:bodyPr wrap="square" numCol="2" spcCol="182880">
            <a:no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28638" y="506413"/>
            <a:ext cx="3167062" cy="2374900"/>
          </a:xfrm>
        </p:spPr>
      </p:sp>
    </p:spTree>
    <p:extLst>
      <p:ext uri="{BB962C8B-B14F-4D97-AF65-F5344CB8AC3E}">
        <p14:creationId xmlns:p14="http://schemas.microsoft.com/office/powerpoint/2010/main" val="159685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D88AA-934A-4AC0-A5CA-0073106D7697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BE01B-E33D-4EFB-A7B8-429F3BDEE226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64FF28-9F5A-40D2-99AB-504237F70DDD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6BF251-8A7A-4073-9BA1-707C46AB028C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DD6A16-F8FB-4BF4-B144-C4183F8D4873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C4D93-911D-4A1E-86C0-7E7A1437B781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www.cxc.org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3A76-EFE8-4201-B894-8071BF7F0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46AB28-4802-434F-8CAD-E2AE07920693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FF8C0-01D3-47AA-B887-ADD2C0C4F553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9CC6C5-5E9F-471F-B249-CCBC6B774F88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3E29B-0F0D-4687-A8DE-E655EA7EDD4E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A3EFC8-5186-4CB9-9BE3-E4B722BD4386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9FE59-191D-4D5F-9F20-80ADAE4CACD6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C38D04-403E-49D4-BD28-EADC2BAA7B0C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4A2C1-F347-475F-A0D7-734D417EEFFD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8DB26B-A861-4B4D-AA82-2AA7B8677766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89C46-FC45-438C-8193-548E547ACF1C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AED0E-25E5-4B44-8F19-BF3445FB61E7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7A580-BC60-4731-82EE-CAE838993FC4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AB6D9F-C7C1-4A99-8FB8-80B2E831BA65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9EEB5-FB4E-4DA0-A901-F6B1E8954869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09264-DBF3-4B8A-B847-4624B0DF0066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6E2E-374D-4575-9E63-80DD0DF78730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F88A03-EC7D-43D0-A262-FBD7E7131E47}" type="datetimeFigureOut">
              <a:rPr lang="en-029" smtClean="0"/>
              <a:pPr>
                <a:defRPr/>
              </a:pPr>
              <a:t>10/13/2014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6791BD-02F2-4242-AD2D-3AABA24A875C}" type="slidenum">
              <a:rPr lang="en-029" smtClean="0"/>
              <a:pPr>
                <a:defRPr/>
              </a:pPr>
              <a:t>‹#›</a:t>
            </a:fld>
            <a:endParaRPr lang="en-029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file:///\\CXC-DATA1\edpd$\Shared\630%20-%20EXAMINATION%20RESULTS\Tables%20and%20Ogives\TABLES%20AND%20OGIVES%202014\CAPE\CAPE%20Pure%20Mathematics%20(Regional).xlsx!Pure%20Maths%202%20Region!%5bCAPE%20Pure%20Mathematics%20(Regional).xlsx%5dPure%20Maths%202%20Region%20Chart%201" TargetMode="External"/><Relationship Id="rId5" Type="http://schemas.openxmlformats.org/officeDocument/2006/relationships/image" Target="../media/image9.emf"/><Relationship Id="rId4" Type="http://schemas.openxmlformats.org/officeDocument/2006/relationships/oleObject" Target="file:///\\CXC-DATA1\edpd$\Shared\630%20-%20EXAMINATION%20RESULTS\Tables%20and%20Ogives\TABLES%20AND%20OGIVES%202014\CAPE\CAPE%20Pure%20Mathematics%20(SVG).xlsx!Pure%20Mathematics%20Unit%202%20SVG%20!%5bCAPE%20Pure%20Mathematics%20(SVG).xlsx%5dPure%20Mathematics%20Unit%202%20SVG%20%20Chart%2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\\CXC-DATA1\edpd$\Shared\630%20-%20EXAMINATION%20RESULTS\Tables%20and%20Ogives\TABLES%20AND%20OGIVES%202014\CAPE\Biology%20-%20St%20Vincent.xlsx!Biology%20Unit%201%20-%20St%20Vincent!%5bBiology%20-%20St%20Vincent.xlsx%5dBiology%20Unit%201%20-%20St%20Vincent%20Chart%201" TargetMode="External"/><Relationship Id="rId5" Type="http://schemas.openxmlformats.org/officeDocument/2006/relationships/image" Target="../media/image3.emf"/><Relationship Id="rId4" Type="http://schemas.openxmlformats.org/officeDocument/2006/relationships/oleObject" Target="file:///\\CXC-DATA1\edpd$\Shared\630%20-%20EXAMINATION%20RESULTS\Tables%20and%20Ogives\TABLES%20AND%20OGIVES%202014\CAPE\Biology%20-%20Regional.xlsx!Biology%20Unit%201%20-%20Region!%5bBiology%20-%20Regional.xlsx%5dBiology%20Unit%201%20-%20Region%20Chart%20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file:///\\CXC-DATA1\edpd$\Shared\630%20-%20EXAMINATION%20RESULTS\Tables%20and%20Ogives\TABLES%20AND%20OGIVES%202014\CAPE\Enviromental%20Science%20-%20St%20Vincent.xlsx!En.%20Science!%5bEnviromental%20Science%20-%20St%20Vincent.xlsx%5dEn.%20Science%20Chart%201" TargetMode="External"/><Relationship Id="rId5" Type="http://schemas.openxmlformats.org/officeDocument/2006/relationships/image" Target="../media/image5.emf"/><Relationship Id="rId4" Type="http://schemas.openxmlformats.org/officeDocument/2006/relationships/oleObject" Target="file:///\\CXC-DATA1\edpd$\Shared\630%20-%20EXAMINATION%20RESULTS\Tables%20and%20Ogives\TABLES%20AND%20OGIVES%202014\CAPE\Enviromental%20Science%20-%20Regional.xlsx!En.%20Science!%5bEnviromental%20Science%20-%20Regional.xlsx%5dEn.%20Science%20Chart%2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file:///\\CXC-DATA1\edpd$\Shared\630%20-%20EXAMINATION%20RESULTS\Tables%20and%20Ogives\TABLES%20AND%20OGIVES%202014\CAPE\Communication%20Studies%20-%20St%20Vincent.xlsx!Comm%20Studies%20-%20St%20Vincent!%5bCommunication%20Studies%20-%20St%20Vincent.xlsx%5dComm%20Studies%20-%20St%20Vincent%20Chart%201" TargetMode="External"/><Relationship Id="rId5" Type="http://schemas.openxmlformats.org/officeDocument/2006/relationships/image" Target="../media/image7.emf"/><Relationship Id="rId4" Type="http://schemas.openxmlformats.org/officeDocument/2006/relationships/oleObject" Target="file:///\\CXC-DATA1\edpd$\Shared\630%20-%20EXAMINATION%20RESULTS\Tables%20and%20Ogives\TABLES%20AND%20OGIVES%202014\CAPE\Communication%20Studies%20-%20Region.xlsx!Comm%20Studies%20-%20Region!%5bCommunication%20Studies%20-%20Region.xlsx%5dComm%20Studies%20-%20Region%20Chart%2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481" y="5551204"/>
            <a:ext cx="9144000" cy="13411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CAPE RESULTS</a:t>
            </a:r>
            <a:endParaRPr kumimoji="0" lang="en-029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71386"/>
            <a:ext cx="1014988" cy="75402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029" smtClean="0"/>
              <a:t>www.cxc.org </a:t>
            </a:r>
            <a:endParaRPr lang="en-029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31DF9-94BB-434F-97D6-F2F2FED77FF6}" type="slidenum">
              <a:rPr lang="en-029" smtClean="0"/>
              <a:pPr>
                <a:defRPr/>
              </a:pPr>
              <a:t>1</a:t>
            </a:fld>
            <a:endParaRPr lang="en-029"/>
          </a:p>
        </p:txBody>
      </p:sp>
      <p:pic>
        <p:nvPicPr>
          <p:cNvPr id="259074" name="Picture 2" descr="http://www.mediashepherd.com/wp-content/uploads/2014/04/StVincent1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1"/>
            <a:ext cx="9143999" cy="56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233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www.cxc.org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057066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CAPE PURE MATHEMATICS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09113-47C3-4260-906D-663491B62FEF}" type="slidenum">
              <a:rPr lang="en-029" smtClean="0"/>
              <a:pPr>
                <a:defRPr/>
              </a:pPr>
              <a:t>10</a:t>
            </a:fld>
            <a:endParaRPr lang="en-029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CAPE Trends and Highlights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894910"/>
              </p:ext>
            </p:extLst>
          </p:nvPr>
        </p:nvGraphicFramePr>
        <p:xfrm>
          <a:off x="3732213" y="3949700"/>
          <a:ext cx="499110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2" name="Worksheet" r:id="rId4" imgW="4990976" imgH="2733750" progId="Excel.Sheet.12">
                  <p:link updateAutomatic="1"/>
                </p:oleObj>
              </mc:Choice>
              <mc:Fallback>
                <p:oleObj name="Worksheet" r:id="rId4" imgW="4990976" imgH="273375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2213" y="3949700"/>
                        <a:ext cx="4991100" cy="252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671315"/>
              </p:ext>
            </p:extLst>
          </p:nvPr>
        </p:nvGraphicFramePr>
        <p:xfrm>
          <a:off x="76200" y="1676400"/>
          <a:ext cx="5295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3" name="Worksheet" r:id="rId6" imgW="5295956" imgH="2829060" progId="Excel.Sheet.12">
                  <p:link updateAutomatic="1"/>
                </p:oleObj>
              </mc:Choice>
              <mc:Fallback>
                <p:oleObj name="Worksheet" r:id="rId6" imgW="5295956" imgH="282906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676400"/>
                        <a:ext cx="5295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13"/>
          <p:cNvSpPr txBox="1">
            <a:spLocks/>
          </p:cNvSpPr>
          <p:nvPr/>
        </p:nvSpPr>
        <p:spPr>
          <a:xfrm>
            <a:off x="5486400" y="2514600"/>
            <a:ext cx="3429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029" sz="2400" dirty="0" smtClean="0"/>
              <a:t>Stable Performance</a:t>
            </a:r>
            <a:endParaRPr lang="en-029" sz="2400" dirty="0"/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228600" y="4724400"/>
            <a:ext cx="3429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029" sz="2400" dirty="0" smtClean="0"/>
              <a:t>Stable Performance</a:t>
            </a:r>
            <a:endParaRPr lang="en-029" sz="2400" dirty="0"/>
          </a:p>
        </p:txBody>
      </p:sp>
    </p:spTree>
    <p:extLst>
      <p:ext uri="{BB962C8B-B14F-4D97-AF65-F5344CB8AC3E}">
        <p14:creationId xmlns:p14="http://schemas.microsoft.com/office/powerpoint/2010/main" val="13409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457200" y="1219200"/>
            <a:ext cx="8001000" cy="236485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2710" y="1625607"/>
            <a:ext cx="22754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/>
            <a:r>
              <a:rPr lang="en-029" sz="1400" dirty="0" smtClean="0">
                <a:solidFill>
                  <a:srgbClr val="FF0000"/>
                </a:solidFill>
              </a:rPr>
              <a:t>90</a:t>
            </a:r>
            <a:r>
              <a:rPr lang="en-029" sz="1400" dirty="0">
                <a:solidFill>
                  <a:srgbClr val="FF0000"/>
                </a:solidFill>
              </a:rPr>
              <a:t>% </a:t>
            </a:r>
            <a:r>
              <a:rPr lang="en-029" sz="1400" dirty="0" smtClean="0"/>
              <a:t>obtained  acceptable grades (I-V) </a:t>
            </a:r>
            <a:r>
              <a:rPr lang="en-029" sz="1400" dirty="0"/>
              <a:t>in </a:t>
            </a:r>
            <a:r>
              <a:rPr lang="en-029" sz="1400" dirty="0" smtClean="0">
                <a:solidFill>
                  <a:srgbClr val="C00000"/>
                </a:solidFill>
              </a:rPr>
              <a:t>19</a:t>
            </a:r>
            <a:r>
              <a:rPr lang="en-029" sz="1400" dirty="0" smtClean="0"/>
              <a:t> </a:t>
            </a:r>
            <a:r>
              <a:rPr lang="en-029" sz="1400" dirty="0"/>
              <a:t>Units </a:t>
            </a:r>
          </a:p>
          <a:p>
            <a:pPr marL="115888"/>
            <a:endParaRPr lang="en-029" sz="1400" dirty="0" smtClean="0">
              <a:solidFill>
                <a:srgbClr val="FF0000"/>
              </a:solidFill>
            </a:endParaRPr>
          </a:p>
          <a:p>
            <a:pPr marL="115888"/>
            <a:r>
              <a:rPr lang="en-029" sz="1400" dirty="0" smtClean="0">
                <a:solidFill>
                  <a:srgbClr val="FF0000"/>
                </a:solidFill>
              </a:rPr>
              <a:t>75</a:t>
            </a:r>
            <a:r>
              <a:rPr lang="en-029" sz="1400" dirty="0">
                <a:solidFill>
                  <a:srgbClr val="FF0000"/>
                </a:solidFill>
              </a:rPr>
              <a:t>% </a:t>
            </a:r>
            <a:r>
              <a:rPr lang="en-029" sz="1400" dirty="0"/>
              <a:t>obtained  acceptable grades (I-V) in </a:t>
            </a:r>
            <a:r>
              <a:rPr lang="en-029" sz="1400" dirty="0">
                <a:solidFill>
                  <a:srgbClr val="C00000"/>
                </a:solidFill>
              </a:rPr>
              <a:t>31</a:t>
            </a:r>
            <a:r>
              <a:rPr lang="en-029" sz="1400" dirty="0"/>
              <a:t> </a:t>
            </a:r>
            <a:r>
              <a:rPr lang="en-029" sz="1400" dirty="0" smtClean="0"/>
              <a:t>Units.</a:t>
            </a:r>
            <a:endParaRPr lang="en-029" sz="1400" dirty="0"/>
          </a:p>
        </p:txBody>
      </p:sp>
      <p:pic>
        <p:nvPicPr>
          <p:cNvPr id="1026" name="Picture 2" descr="H:\Guyana 2010\Guyana 02\IMG_7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799"/>
            <a:ext cx="2362200" cy="168979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Some numbers to ponder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420710" y="1904999"/>
            <a:ext cx="762000" cy="764657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029" smtClean="0"/>
              <a:t>www.cxc.org </a:t>
            </a:r>
            <a:endParaRPr lang="en-029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730D6-F749-4543-87E4-7B7EE2B2CD58}" type="slidenum">
              <a:rPr lang="en-029" smtClean="0"/>
              <a:pPr>
                <a:defRPr/>
              </a:pPr>
              <a:t>11</a:t>
            </a:fld>
            <a:endParaRPr lang="en-029"/>
          </a:p>
        </p:txBody>
      </p:sp>
      <p:sp>
        <p:nvSpPr>
          <p:cNvPr id="13" name="TextBox 12"/>
          <p:cNvSpPr txBox="1"/>
          <p:nvPr/>
        </p:nvSpPr>
        <p:spPr>
          <a:xfrm>
            <a:off x="3348361" y="1625607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029" sz="2000" dirty="0" smtClean="0"/>
              <a:t>For CAPE, out </a:t>
            </a:r>
            <a:r>
              <a:rPr lang="en-029" sz="2000" dirty="0"/>
              <a:t>of 34 Units </a:t>
            </a:r>
            <a:endParaRPr lang="en-029" sz="2000" dirty="0" smtClean="0"/>
          </a:p>
          <a:p>
            <a:pPr marL="0" indent="0">
              <a:buNone/>
            </a:pPr>
            <a:r>
              <a:rPr lang="en-029" sz="2000" dirty="0" smtClean="0"/>
              <a:t>St </a:t>
            </a:r>
            <a:r>
              <a:rPr lang="en-029" sz="2000" dirty="0"/>
              <a:t>Vincent and the </a:t>
            </a:r>
            <a:r>
              <a:rPr lang="en-029" sz="2000" dirty="0" smtClean="0"/>
              <a:t>Grenadines</a:t>
            </a:r>
            <a:endParaRPr lang="en-029" sz="2000" dirty="0"/>
          </a:p>
        </p:txBody>
      </p:sp>
    </p:spTree>
    <p:extLst>
      <p:ext uri="{BB962C8B-B14F-4D97-AF65-F5344CB8AC3E}">
        <p14:creationId xmlns:p14="http://schemas.microsoft.com/office/powerpoint/2010/main" val="547002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www.cxc.org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EF818-8B41-447D-A790-C8CE03B29F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083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28600" y="1066800"/>
          <a:ext cx="8614222" cy="5324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39762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latin typeface="Arial Black" pitchFamily="34" charset="0"/>
              </a:rPr>
              <a:t>CAPE REGIONAL CANDIDATE AND SUBJECT ENTRIES 2010-2014</a:t>
            </a:r>
            <a:endParaRPr lang="en-US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260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52400" y="914400"/>
          <a:ext cx="8839200" cy="5784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39762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latin typeface="Arial Black" pitchFamily="34" charset="0"/>
              </a:rPr>
              <a:t>CAPE </a:t>
            </a:r>
            <a:r>
              <a:rPr lang="en-US" sz="3200" dirty="0">
                <a:latin typeface="Arial Black" pitchFamily="34" charset="0"/>
              </a:rPr>
              <a:t>ST VINCENT AND THE GRENADINES </a:t>
            </a:r>
            <a:endParaRPr lang="en-US" sz="3200" dirty="0" smtClean="0">
              <a:latin typeface="Arial Black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latin typeface="Arial Black" pitchFamily="34" charset="0"/>
              </a:rPr>
              <a:t>GENDER COMPARISON</a:t>
            </a:r>
            <a:endParaRPr lang="en-US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36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  <a:solidFill>
            <a:srgbClr val="74A8FC"/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029" sz="3200" dirty="0" smtClean="0">
                <a:latin typeface="Arial Black" pitchFamily="34" charset="0"/>
              </a:rPr>
              <a:t>CAPE Entries 2012 - 2014</a:t>
            </a:r>
            <a:endParaRPr lang="en-029" sz="3200" dirty="0">
              <a:latin typeface="Arial Black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5926550"/>
              </p:ext>
            </p:extLst>
          </p:nvPr>
        </p:nvGraphicFramePr>
        <p:xfrm>
          <a:off x="76200" y="914400"/>
          <a:ext cx="89154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  <a:solidFill>
            <a:srgbClr val="74A8F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029" sz="32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CAPE Comparison of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05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029" dirty="0"/>
              <a:t>St Vincent and the Grenadines performance was comparable with the Region</a:t>
            </a:r>
            <a:r>
              <a:rPr lang="en-029" dirty="0" smtClean="0"/>
              <a:t>.</a:t>
            </a:r>
          </a:p>
          <a:p>
            <a:pPr marL="798513" indent="-230188"/>
            <a:r>
              <a:rPr lang="en-029" sz="2600" dirty="0" smtClean="0">
                <a:solidFill>
                  <a:srgbClr val="FF0000"/>
                </a:solidFill>
              </a:rPr>
              <a:t>88% </a:t>
            </a:r>
            <a:r>
              <a:rPr lang="en-029" sz="2600" dirty="0" smtClean="0"/>
              <a:t>attained (acceptable  grades) Grade I-V 	compared to a Regional </a:t>
            </a:r>
            <a:r>
              <a:rPr lang="en-029" sz="2600" dirty="0" smtClean="0">
                <a:solidFill>
                  <a:srgbClr val="FF0000"/>
                </a:solidFill>
              </a:rPr>
              <a:t>90%</a:t>
            </a:r>
            <a:r>
              <a:rPr lang="en-029" sz="2600" dirty="0" smtClean="0"/>
              <a:t>. </a:t>
            </a:r>
          </a:p>
          <a:p>
            <a:pPr marL="0" indent="0">
              <a:buNone/>
            </a:pPr>
            <a:endParaRPr lang="en-029" sz="1100" dirty="0" smtClean="0"/>
          </a:p>
          <a:p>
            <a:pPr marL="0" indent="0">
              <a:buNone/>
            </a:pPr>
            <a:r>
              <a:rPr lang="en-029" dirty="0" smtClean="0"/>
              <a:t>Out of 34 Units, St </a:t>
            </a:r>
            <a:r>
              <a:rPr lang="en-029" dirty="0"/>
              <a:t>Vincent and the Grenadines </a:t>
            </a:r>
            <a:r>
              <a:rPr lang="en-029" dirty="0" smtClean="0"/>
              <a:t>attained</a:t>
            </a:r>
            <a:endParaRPr lang="en-029" dirty="0"/>
          </a:p>
          <a:p>
            <a:pPr marL="798513" indent="-230188"/>
            <a:r>
              <a:rPr lang="en-029" sz="2600" dirty="0">
                <a:solidFill>
                  <a:srgbClr val="FF0000"/>
                </a:solidFill>
              </a:rPr>
              <a:t>90% </a:t>
            </a:r>
            <a:r>
              <a:rPr lang="en-029" sz="2600" dirty="0" smtClean="0"/>
              <a:t>acceptable grades (I-V) in </a:t>
            </a:r>
            <a:r>
              <a:rPr lang="en-029" sz="2600" dirty="0" smtClean="0">
                <a:solidFill>
                  <a:srgbClr val="FF0000"/>
                </a:solidFill>
              </a:rPr>
              <a:t>19</a:t>
            </a:r>
            <a:r>
              <a:rPr lang="en-029" sz="2600" dirty="0" smtClean="0"/>
              <a:t> Units </a:t>
            </a:r>
          </a:p>
          <a:p>
            <a:pPr marL="798513" indent="-230188"/>
            <a:r>
              <a:rPr lang="en-029" sz="2600" dirty="0">
                <a:solidFill>
                  <a:srgbClr val="FF0000"/>
                </a:solidFill>
              </a:rPr>
              <a:t>75% </a:t>
            </a:r>
            <a:r>
              <a:rPr lang="en-029" sz="2600" dirty="0" smtClean="0"/>
              <a:t>acceptable grades (I-V) in </a:t>
            </a:r>
            <a:r>
              <a:rPr lang="en-029" sz="2600" dirty="0" smtClean="0">
                <a:solidFill>
                  <a:srgbClr val="FF0000"/>
                </a:solidFill>
              </a:rPr>
              <a:t>31</a:t>
            </a:r>
            <a:r>
              <a:rPr lang="en-029" sz="2600" dirty="0" smtClean="0"/>
              <a:t> Units.</a:t>
            </a:r>
            <a:endParaRPr lang="en-029" sz="2800" dirty="0" smtClean="0"/>
          </a:p>
          <a:p>
            <a:pPr marL="568325" indent="0">
              <a:buNone/>
            </a:pPr>
            <a:endParaRPr lang="en-029" sz="1700" dirty="0"/>
          </a:p>
          <a:p>
            <a:pPr marL="0" indent="0">
              <a:buNone/>
            </a:pPr>
            <a:r>
              <a:rPr lang="en-029" dirty="0"/>
              <a:t>St Vincent and the Grenadines performed </a:t>
            </a:r>
            <a:r>
              <a:rPr lang="en-029" dirty="0">
                <a:solidFill>
                  <a:srgbClr val="FF0000"/>
                </a:solidFill>
              </a:rPr>
              <a:t>better </a:t>
            </a:r>
            <a:r>
              <a:rPr lang="en-029" dirty="0"/>
              <a:t>than the Region in </a:t>
            </a:r>
            <a:r>
              <a:rPr lang="en-029" dirty="0">
                <a:solidFill>
                  <a:srgbClr val="FF0000"/>
                </a:solidFill>
              </a:rPr>
              <a:t>16</a:t>
            </a:r>
            <a:r>
              <a:rPr lang="en-029" dirty="0"/>
              <a:t> Units.</a:t>
            </a:r>
          </a:p>
          <a:p>
            <a:pPr marL="798513" indent="-230188"/>
            <a:endParaRPr lang="en-029" sz="2600" dirty="0"/>
          </a:p>
          <a:p>
            <a:pPr marL="0" indent="0">
              <a:buNone/>
            </a:pPr>
            <a:endParaRPr lang="en-029" dirty="0" smtClean="0"/>
          </a:p>
          <a:p>
            <a:pPr marL="0" indent="0">
              <a:buNone/>
            </a:pPr>
            <a:endParaRPr lang="en-029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029" smtClean="0"/>
              <a:t>www.cxc.org </a:t>
            </a:r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31DF9-94BB-434F-97D6-F2F2FED77FF6}" type="slidenum">
              <a:rPr lang="en-029" smtClean="0"/>
              <a:pPr>
                <a:defRPr/>
              </a:pPr>
              <a:t>5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9483269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929324"/>
              </p:ext>
            </p:extLst>
          </p:nvPr>
        </p:nvGraphicFramePr>
        <p:xfrm>
          <a:off x="457200" y="1066800"/>
          <a:ext cx="8229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029" smtClean="0"/>
              <a:t>www.cxc.org </a:t>
            </a:r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31DF9-94BB-434F-97D6-F2F2FED77FF6}" type="slidenum">
              <a:rPr lang="en-029" smtClean="0"/>
              <a:pPr>
                <a:defRPr/>
              </a:pPr>
              <a:t>6</a:t>
            </a:fld>
            <a:endParaRPr lang="en-029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eaLnBrk="1" latinLnBrk="0" hangingPunct="1">
              <a:buNone/>
              <a:defRPr sz="320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029" dirty="0"/>
              <a:t>CAPE Comparison of Performance</a:t>
            </a:r>
          </a:p>
        </p:txBody>
      </p:sp>
    </p:spTree>
    <p:extLst>
      <p:ext uri="{BB962C8B-B14F-4D97-AF65-F5344CB8AC3E}">
        <p14:creationId xmlns:p14="http://schemas.microsoft.com/office/powerpoint/2010/main" val="106112528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www.cxc.org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CAPE BIOLOGY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EF818-8B41-447D-A790-C8CE03B29F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CAPE Trends </a:t>
            </a:r>
            <a:r>
              <a:rPr lang="en-US" sz="32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and </a:t>
            </a:r>
            <a:r>
              <a:rPr lang="en-US" sz="32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Highlights</a:t>
            </a:r>
            <a:endParaRPr lang="en-US" sz="320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6096000" y="3276600"/>
            <a:ext cx="2792392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029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573765"/>
              </p:ext>
            </p:extLst>
          </p:nvPr>
        </p:nvGraphicFramePr>
        <p:xfrm>
          <a:off x="609600" y="1524000"/>
          <a:ext cx="3733800" cy="263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4" name="Worksheet" r:id="rId4" imgW="5143601" imgH="2819340" progId="Excel.Sheet.12">
                  <p:link updateAutomatic="1"/>
                </p:oleObj>
              </mc:Choice>
              <mc:Fallback>
                <p:oleObj name="Worksheet" r:id="rId4" imgW="5143601" imgH="28193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524000"/>
                        <a:ext cx="3733800" cy="263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579491"/>
              </p:ext>
            </p:extLst>
          </p:nvPr>
        </p:nvGraphicFramePr>
        <p:xfrm>
          <a:off x="4724400" y="1524000"/>
          <a:ext cx="4163992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Worksheet" r:id="rId6" imgW="5143601" imgH="2819340" progId="Excel.Sheet.12">
                  <p:link updateAutomatic="1"/>
                </p:oleObj>
              </mc:Choice>
              <mc:Fallback>
                <p:oleObj name="Worksheet" r:id="rId6" imgW="5143601" imgH="281934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524000"/>
                        <a:ext cx="4163992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3"/>
          <p:cNvSpPr txBox="1">
            <a:spLocks/>
          </p:cNvSpPr>
          <p:nvPr/>
        </p:nvSpPr>
        <p:spPr>
          <a:xfrm>
            <a:off x="1143000" y="4354498"/>
            <a:ext cx="7467600" cy="1436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029" sz="4900" dirty="0"/>
              <a:t>St Vincent and the Grenadines performance was </a:t>
            </a:r>
            <a:r>
              <a:rPr lang="en-029" sz="4900" dirty="0" smtClean="0"/>
              <a:t>better when compared </a:t>
            </a:r>
            <a:r>
              <a:rPr lang="en-029" sz="4900" dirty="0"/>
              <a:t>with the </a:t>
            </a:r>
            <a:r>
              <a:rPr lang="en-029" sz="4900" dirty="0" smtClean="0"/>
              <a:t>Region</a:t>
            </a:r>
          </a:p>
          <a:p>
            <a:endParaRPr lang="en-029" sz="4900" dirty="0" smtClean="0"/>
          </a:p>
          <a:p>
            <a:r>
              <a:rPr lang="en-029" sz="4900" dirty="0" smtClean="0">
                <a:solidFill>
                  <a:srgbClr val="FF0000"/>
                </a:solidFill>
              </a:rPr>
              <a:t>96 % </a:t>
            </a:r>
            <a:r>
              <a:rPr lang="en-029" sz="4900" dirty="0" smtClean="0"/>
              <a:t>attained acceptable grades (Grade I-V) compared to a Regional </a:t>
            </a:r>
            <a:r>
              <a:rPr lang="en-029" sz="4900" dirty="0" smtClean="0">
                <a:solidFill>
                  <a:srgbClr val="FF0000"/>
                </a:solidFill>
              </a:rPr>
              <a:t>86%</a:t>
            </a:r>
          </a:p>
          <a:p>
            <a:r>
              <a:rPr lang="en-029" sz="4900" dirty="0" smtClean="0">
                <a:solidFill>
                  <a:srgbClr val="FF0000"/>
                </a:solidFill>
              </a:rPr>
              <a:t>25% </a:t>
            </a:r>
            <a:r>
              <a:rPr lang="en-029" sz="4900" dirty="0" smtClean="0"/>
              <a:t>attained </a:t>
            </a:r>
            <a:r>
              <a:rPr lang="en-029" sz="4900" dirty="0"/>
              <a:t>Grade </a:t>
            </a:r>
            <a:r>
              <a:rPr lang="en-029" sz="4900" dirty="0" smtClean="0"/>
              <a:t>I compared </a:t>
            </a:r>
            <a:r>
              <a:rPr lang="en-029" sz="4900" dirty="0"/>
              <a:t>to a Regional </a:t>
            </a:r>
            <a:r>
              <a:rPr lang="en-029" sz="4900" dirty="0" smtClean="0">
                <a:solidFill>
                  <a:srgbClr val="FF0000"/>
                </a:solidFill>
              </a:rPr>
              <a:t>20%</a:t>
            </a:r>
            <a:r>
              <a:rPr lang="en-029" sz="4900" dirty="0" smtClean="0"/>
              <a:t>. </a:t>
            </a:r>
            <a:endParaRPr lang="en-029" sz="4900" dirty="0"/>
          </a:p>
          <a:p>
            <a:pPr fontAlgn="auto">
              <a:spcAft>
                <a:spcPts val="0"/>
              </a:spcAft>
            </a:pP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210568899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www.cxc.org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EF818-8B41-447D-A790-C8CE03B29F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CAPE ENVIRONMENTAL SCIENCE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CAPE Trends and </a:t>
            </a:r>
            <a:r>
              <a:rPr lang="en-US" sz="32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Highlights</a:t>
            </a:r>
            <a:endParaRPr lang="en-US" sz="320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6096000" y="3276600"/>
            <a:ext cx="2792392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029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539996"/>
              </p:ext>
            </p:extLst>
          </p:nvPr>
        </p:nvGraphicFramePr>
        <p:xfrm>
          <a:off x="228601" y="1447801"/>
          <a:ext cx="3810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3" name="Worksheet" r:id="rId4" imgW="5140579" imgH="2827167" progId="Excel.Sheet.12">
                  <p:link updateAutomatic="1"/>
                </p:oleObj>
              </mc:Choice>
              <mc:Fallback>
                <p:oleObj name="Worksheet" r:id="rId4" imgW="5140579" imgH="282716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1" y="1447801"/>
                        <a:ext cx="38100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3"/>
          <p:cNvSpPr txBox="1">
            <a:spLocks/>
          </p:cNvSpPr>
          <p:nvPr/>
        </p:nvSpPr>
        <p:spPr>
          <a:xfrm>
            <a:off x="1143000" y="4354498"/>
            <a:ext cx="7467600" cy="1436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029" sz="4900" dirty="0"/>
              <a:t>St Vincent and the Grenadines performance was </a:t>
            </a:r>
            <a:r>
              <a:rPr lang="en-029" sz="4900" dirty="0" smtClean="0"/>
              <a:t>better when compared </a:t>
            </a:r>
            <a:r>
              <a:rPr lang="en-029" sz="4900" dirty="0"/>
              <a:t>with the </a:t>
            </a:r>
            <a:r>
              <a:rPr lang="en-029" sz="4900" dirty="0" smtClean="0"/>
              <a:t>Region</a:t>
            </a:r>
          </a:p>
          <a:p>
            <a:endParaRPr lang="en-029" sz="4900" dirty="0" smtClean="0"/>
          </a:p>
          <a:p>
            <a:r>
              <a:rPr lang="en-029" sz="4900" dirty="0" smtClean="0">
                <a:solidFill>
                  <a:srgbClr val="FF0000"/>
                </a:solidFill>
              </a:rPr>
              <a:t>98% </a:t>
            </a:r>
            <a:r>
              <a:rPr lang="en-029" sz="4900" dirty="0" smtClean="0"/>
              <a:t>attained acceptable grades (Grade I-V) compared to a Regional </a:t>
            </a:r>
            <a:r>
              <a:rPr lang="en-029" sz="4900" dirty="0" smtClean="0">
                <a:solidFill>
                  <a:srgbClr val="FF0000"/>
                </a:solidFill>
              </a:rPr>
              <a:t>96%</a:t>
            </a:r>
          </a:p>
          <a:p>
            <a:r>
              <a:rPr lang="en-029" sz="4900" dirty="0" smtClean="0">
                <a:solidFill>
                  <a:srgbClr val="FF0000"/>
                </a:solidFill>
              </a:rPr>
              <a:t>20% </a:t>
            </a:r>
            <a:r>
              <a:rPr lang="en-029" sz="4900" dirty="0" smtClean="0"/>
              <a:t>attained </a:t>
            </a:r>
            <a:r>
              <a:rPr lang="en-029" sz="4900" dirty="0"/>
              <a:t>Grade </a:t>
            </a:r>
            <a:r>
              <a:rPr lang="en-029" sz="4900" dirty="0" smtClean="0"/>
              <a:t>I compared </a:t>
            </a:r>
            <a:r>
              <a:rPr lang="en-029" sz="4900" dirty="0"/>
              <a:t>to a Regional </a:t>
            </a:r>
            <a:r>
              <a:rPr lang="en-029" sz="4900" dirty="0" smtClean="0">
                <a:solidFill>
                  <a:srgbClr val="FF0000"/>
                </a:solidFill>
              </a:rPr>
              <a:t>15%</a:t>
            </a:r>
            <a:r>
              <a:rPr lang="en-029" sz="4900" dirty="0" smtClean="0"/>
              <a:t>. </a:t>
            </a:r>
            <a:endParaRPr lang="en-029" sz="4900" dirty="0"/>
          </a:p>
          <a:p>
            <a:pPr fontAlgn="auto">
              <a:spcAft>
                <a:spcPts val="0"/>
              </a:spcAft>
            </a:pPr>
            <a:endParaRPr lang="en-029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841876"/>
              </p:ext>
            </p:extLst>
          </p:nvPr>
        </p:nvGraphicFramePr>
        <p:xfrm>
          <a:off x="5029200" y="1504950"/>
          <a:ext cx="3735388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4" name="Worksheet" r:id="rId6" imgW="5143601" imgH="2819340" progId="Excel.Sheet.12">
                  <p:link updateAutomatic="1"/>
                </p:oleObj>
              </mc:Choice>
              <mc:Fallback>
                <p:oleObj name="Worksheet" r:id="rId6" imgW="5143601" imgH="28193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9200" y="1504950"/>
                        <a:ext cx="3735388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68487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www.cxc.org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8534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CAPE COMMUNICATION STUDIES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EF818-8B41-447D-A790-C8CE03B29F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74A8F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CAPE Trends and </a:t>
            </a:r>
            <a:r>
              <a:rPr lang="en-US" sz="3200" dirty="0" smtClean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Highlights</a:t>
            </a:r>
            <a:endParaRPr lang="en-US" sz="320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669734"/>
              </p:ext>
            </p:extLst>
          </p:nvPr>
        </p:nvGraphicFramePr>
        <p:xfrm>
          <a:off x="247650" y="1447800"/>
          <a:ext cx="4324350" cy="2370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name="Worksheet" r:id="rId4" imgW="5143601" imgH="2819340" progId="Excel.Sheet.12">
                  <p:link updateAutomatic="1"/>
                </p:oleObj>
              </mc:Choice>
              <mc:Fallback>
                <p:oleObj name="Worksheet" r:id="rId4" imgW="5143601" imgH="28193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650" y="1447800"/>
                        <a:ext cx="4324350" cy="2370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939781"/>
              </p:ext>
            </p:extLst>
          </p:nvPr>
        </p:nvGraphicFramePr>
        <p:xfrm>
          <a:off x="3962400" y="3886200"/>
          <a:ext cx="457817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name="Worksheet" r:id="rId6" imgW="5143601" imgH="2819340" progId="Excel.Sheet.12">
                  <p:link updateAutomatic="1"/>
                </p:oleObj>
              </mc:Choice>
              <mc:Fallback>
                <p:oleObj name="Worksheet" r:id="rId6" imgW="5143601" imgH="2819340" progId="Excel.Shee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886200"/>
                        <a:ext cx="457817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13"/>
          <p:cNvSpPr txBox="1">
            <a:spLocks/>
          </p:cNvSpPr>
          <p:nvPr/>
        </p:nvSpPr>
        <p:spPr>
          <a:xfrm>
            <a:off x="5029200" y="1981200"/>
            <a:ext cx="3429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029" sz="2400" dirty="0" smtClean="0"/>
              <a:t>Stable Performance</a:t>
            </a:r>
            <a:endParaRPr lang="en-029" sz="2400" dirty="0"/>
          </a:p>
        </p:txBody>
      </p:sp>
      <p:sp>
        <p:nvSpPr>
          <p:cNvPr id="10" name="Text Placeholder 13"/>
          <p:cNvSpPr txBox="1">
            <a:spLocks/>
          </p:cNvSpPr>
          <p:nvPr/>
        </p:nvSpPr>
        <p:spPr>
          <a:xfrm>
            <a:off x="304800" y="4724400"/>
            <a:ext cx="3429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029" sz="2400" dirty="0" smtClean="0"/>
              <a:t>Stable Performance</a:t>
            </a:r>
            <a:endParaRPr lang="en-029" sz="2400" dirty="0"/>
          </a:p>
        </p:txBody>
      </p:sp>
    </p:spTree>
    <p:extLst>
      <p:ext uri="{BB962C8B-B14F-4D97-AF65-F5344CB8AC3E}">
        <p14:creationId xmlns:p14="http://schemas.microsoft.com/office/powerpoint/2010/main" val="23455439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3069</TotalTime>
  <Words>264</Words>
  <Application>Microsoft Office PowerPoint</Application>
  <PresentationFormat>On-screen Show (4:3)</PresentationFormat>
  <Paragraphs>103</Paragraphs>
  <Slides>12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Links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 Black</vt:lpstr>
      <vt:lpstr>Calibri</vt:lpstr>
      <vt:lpstr>Office Theme</vt:lpstr>
      <vt:lpstr>\\CXC-DATA1\edpd$\Shared\630 - EXAMINATION RESULTS\Tables and Ogives\TABLES AND OGIVES 2014\CAPE\Biology - Regional.xlsx!Biology Unit 1 - Region![Biology - Regional.xlsx]Biology Unit 1 - Region Chart 1</vt:lpstr>
      <vt:lpstr>\\CXC-DATA1\edpd$\Shared\630 - EXAMINATION RESULTS\Tables and Ogives\TABLES AND OGIVES 2014\CAPE\Biology - St Vincent.xlsx!Biology Unit 1 - St Vincent![Biology - St Vincent.xlsx]Biology Unit 1 - St Vincent Chart 1</vt:lpstr>
      <vt:lpstr>\\CXC-DATA1\edpd$\Shared\630 - EXAMINATION RESULTS\Tables and Ogives\TABLES AND OGIVES 2014\CAPE\Enviromental Science - Regional.xlsx!En. Science![Enviromental Science - Regional.xlsx]En. Science Chart 1</vt:lpstr>
      <vt:lpstr>\\CXC-DATA1\edpd$\Shared\630 - EXAMINATION RESULTS\Tables and Ogives\TABLES AND OGIVES 2014\CAPE\Enviromental Science - St Vincent.xlsx!En. Science![Enviromental Science - St Vincent.xlsx]En. Science Chart 1</vt:lpstr>
      <vt:lpstr>\\CXC-DATA1\edpd$\Shared\630 - EXAMINATION RESULTS\Tables and Ogives\TABLES AND OGIVES 2014\CAPE\Communication Studies - Region.xlsx!Comm Studies - Region![Communication Studies - Region.xlsx]Comm Studies - Region Chart 1</vt:lpstr>
      <vt:lpstr>\\CXC-DATA1\edpd$\Shared\630 - EXAMINATION RESULTS\Tables and Ogives\TABLES AND OGIVES 2014\CAPE\Communication Studies - St Vincent.xlsx!Comm Studies - St Vincent![Communication Studies - St Vincent.xlsx]Comm Studies - St Vincent Chart 1</vt:lpstr>
      <vt:lpstr>\\CXC-DATA1\edpd$\Shared\630 - EXAMINATION RESULTS\Tables and Ogives\TABLES AND OGIVES 2014\CAPE\CAPE Pure Mathematics (SVG).xlsx!Pure Mathematics Unit 2 SVG ![CAPE Pure Mathematics (SVG).xlsx]Pure Mathematics Unit 2 SVG  Chart 1</vt:lpstr>
      <vt:lpstr>\\CXC-DATA1\edpd$\Shared\630 - EXAMINATION RESULTS\Tables and Ogives\TABLES AND OGIVES 2014\CAPE\CAPE Pure Mathematics (Regional).xlsx!Pure Maths 2 Region![CAPE Pure Mathematics (Regional).xlsx]Pure Maths 2 Region Chart 1</vt:lpstr>
      <vt:lpstr>PowerPoint Presentation</vt:lpstr>
      <vt:lpstr>PowerPoint Presentation</vt:lpstr>
      <vt:lpstr>PowerPoint Presentation</vt:lpstr>
      <vt:lpstr>CAPE Entries 2012 - 2014</vt:lpstr>
      <vt:lpstr>CAPE Comparison of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Caribbean Examinations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 ASSESS</dc:title>
  <dc:creator>Gordon Harewood</dc:creator>
  <cp:lastModifiedBy>Cleveland Sam</cp:lastModifiedBy>
  <cp:revision>211</cp:revision>
  <cp:lastPrinted>2014-08-16T17:04:45Z</cp:lastPrinted>
  <dcterms:created xsi:type="dcterms:W3CDTF">2011-08-10T15:41:36Z</dcterms:created>
  <dcterms:modified xsi:type="dcterms:W3CDTF">2014-10-14T01:15:48Z</dcterms:modified>
</cp:coreProperties>
</file>